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ree Serif" charset="1" panose="02000503040000020004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Nunito Sans" charset="1" panose="000005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notesSlides/notesSlide15.xml" Type="http://schemas.openxmlformats.org/officeDocument/2006/relationships/notesSlide"/><Relationship Id="rId45" Target="notesSlides/notesSlide16.xml" Type="http://schemas.openxmlformats.org/officeDocument/2006/relationships/notesSlide"/><Relationship Id="rId46" Target="notesSlides/notesSlide17.xml" Type="http://schemas.openxmlformats.org/officeDocument/2006/relationships/notesSlide"/><Relationship Id="rId47" Target="notesSlides/notesSlide18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19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VANIA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GABRIELA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GABRIELA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GABRIELA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VANIA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 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LAS 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VANIA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VANIA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IGNACIA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4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7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53.jpe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14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14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54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1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14.png" Type="http://schemas.openxmlformats.org/officeDocument/2006/relationships/image"/><Relationship Id="rId6" Target="../media/image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43.png" Type="http://schemas.openxmlformats.org/officeDocument/2006/relationships/image"/><Relationship Id="rId5" Target="../media/image14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3067" t="0" r="-3067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2544" t="0" r="-2544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4060" t="0" r="-406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239766">
            <a:off x="18225093" y="-1636538"/>
            <a:ext cx="4803408" cy="9761726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4060" t="0" r="-406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1239766">
            <a:off x="8681718" y="-5628913"/>
            <a:ext cx="4803408" cy="9761726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8"/>
              <a:stretch>
                <a:fillRect l="-2914" t="0" r="-291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32085" y="6614768"/>
            <a:ext cx="7166077" cy="1029084"/>
            <a:chOff x="0" y="0"/>
            <a:chExt cx="13327467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27467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327467">
                  <a:moveTo>
                    <a:pt x="1320300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03008" y="0"/>
                  </a:lnTo>
                  <a:cubicBezTo>
                    <a:pt x="13271587" y="0"/>
                    <a:pt x="13327467" y="55880"/>
                    <a:pt x="13327467" y="124460"/>
                  </a:cubicBezTo>
                  <a:lnTo>
                    <a:pt x="13327467" y="1789430"/>
                  </a:lnTo>
                  <a:cubicBezTo>
                    <a:pt x="13327467" y="1858010"/>
                    <a:pt x="13271587" y="1913890"/>
                    <a:pt x="13203008" y="1913890"/>
                  </a:cubicBezTo>
                  <a:close/>
                </a:path>
              </a:pathLst>
            </a:custGeom>
            <a:solidFill>
              <a:srgbClr val="71348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738296"/>
            <a:ext cx="3619760" cy="1049730"/>
          </a:xfrm>
          <a:custGeom>
            <a:avLst/>
            <a:gdLst/>
            <a:ahLst/>
            <a:cxnLst/>
            <a:rect r="r" b="b" t="t" l="l"/>
            <a:pathLst>
              <a:path h="1049730" w="3619760">
                <a:moveTo>
                  <a:pt x="0" y="0"/>
                </a:moveTo>
                <a:lnTo>
                  <a:pt x="3619760" y="0"/>
                </a:lnTo>
                <a:lnTo>
                  <a:pt x="3619760" y="1049731"/>
                </a:lnTo>
                <a:lnTo>
                  <a:pt x="0" y="10497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4238" y="3734342"/>
            <a:ext cx="9731306" cy="20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ECOELECTRO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6437" y="6487222"/>
            <a:ext cx="6717373" cy="122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</a:p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2316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16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ecnología sostenible para un futuro mejor</a:t>
            </a:r>
          </a:p>
          <a:p>
            <a:pPr algn="ctr">
              <a:lnSpc>
                <a:spcPts val="324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549162" y="7940771"/>
            <a:ext cx="2670870" cy="1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b="true" sz="1970" spc="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INTEGRANTES:</a:t>
            </a:r>
          </a:p>
          <a:p>
            <a:pPr algn="ctr">
              <a:lnSpc>
                <a:spcPts val="2758"/>
              </a:lnSpc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Ignacia Arancibia.</a:t>
            </a:r>
          </a:p>
          <a:p>
            <a:pPr algn="ctr">
              <a:lnSpc>
                <a:spcPts val="2758"/>
              </a:lnSpc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Gabriela Gomez.</a:t>
            </a:r>
          </a:p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 spc="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Vania Troncoso.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7827" y="857250"/>
            <a:ext cx="13084791" cy="150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MODELO DE NEGOCIO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41388" y="4565057"/>
            <a:ext cx="1839005" cy="18390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24498" y="4538444"/>
            <a:ext cx="1839005" cy="18390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70251" y="6678315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AMBIENTAL: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 en acción responsable.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1691" y="-51302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27461" y="718759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42847" y="4884484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3"/>
                </a:lnTo>
                <a:lnTo>
                  <a:pt x="0" y="118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42584" y="4987456"/>
            <a:ext cx="1205686" cy="920843"/>
          </a:xfrm>
          <a:custGeom>
            <a:avLst/>
            <a:gdLst/>
            <a:ahLst/>
            <a:cxnLst/>
            <a:rect r="r" b="b" t="t" l="l"/>
            <a:pathLst>
              <a:path h="920843" w="1205686">
                <a:moveTo>
                  <a:pt x="0" y="0"/>
                </a:moveTo>
                <a:lnTo>
                  <a:pt x="1205687" y="0"/>
                </a:lnTo>
                <a:lnTo>
                  <a:pt x="1205687" y="920843"/>
                </a:lnTo>
                <a:lnTo>
                  <a:pt x="0" y="920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405925" y="4525138"/>
            <a:ext cx="1839005" cy="18390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02052" y="4798340"/>
            <a:ext cx="1232818" cy="1292601"/>
          </a:xfrm>
          <a:custGeom>
            <a:avLst/>
            <a:gdLst/>
            <a:ahLst/>
            <a:cxnLst/>
            <a:rect r="r" b="b" t="t" l="l"/>
            <a:pathLst>
              <a:path h="1292601" w="1232818">
                <a:moveTo>
                  <a:pt x="0" y="0"/>
                </a:moveTo>
                <a:lnTo>
                  <a:pt x="1232819" y="0"/>
                </a:lnTo>
                <a:lnTo>
                  <a:pt x="1232819" y="1292601"/>
                </a:lnTo>
                <a:lnTo>
                  <a:pt x="0" y="1292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153361" y="6651702"/>
            <a:ext cx="3981277" cy="15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SOCIAL: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Incluir a la ciudadanía e gestión de residuos.</a:t>
            </a:r>
          </a:p>
          <a:p>
            <a:pPr algn="ctr">
              <a:lnSpc>
                <a:spcPts val="31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072984" y="2910507"/>
            <a:ext cx="9738931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Triple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Impacto: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4789" y="6638396"/>
            <a:ext cx="3981277" cy="159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SOSTENIBILIDAD: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Fomentar economía circular.</a:t>
            </a:r>
          </a:p>
          <a:p>
            <a:pPr algn="ctr">
              <a:lnSpc>
                <a:spcPts val="3123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5073" y="5227060"/>
            <a:ext cx="8329497" cy="4560399"/>
          </a:xfrm>
          <a:custGeom>
            <a:avLst/>
            <a:gdLst/>
            <a:ahLst/>
            <a:cxnLst/>
            <a:rect r="r" b="b" t="t" l="l"/>
            <a:pathLst>
              <a:path h="4560399" w="8329497">
                <a:moveTo>
                  <a:pt x="0" y="0"/>
                </a:moveTo>
                <a:lnTo>
                  <a:pt x="8329497" y="0"/>
                </a:lnTo>
                <a:lnTo>
                  <a:pt x="8329497" y="4560399"/>
                </a:lnTo>
                <a:lnTo>
                  <a:pt x="0" y="456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363" y="2657813"/>
            <a:ext cx="8523710" cy="4666731"/>
          </a:xfrm>
          <a:custGeom>
            <a:avLst/>
            <a:gdLst/>
            <a:ahLst/>
            <a:cxnLst/>
            <a:rect r="r" b="b" t="t" l="l"/>
            <a:pathLst>
              <a:path h="4666731" w="8523710">
                <a:moveTo>
                  <a:pt x="0" y="0"/>
                </a:moveTo>
                <a:lnTo>
                  <a:pt x="8523710" y="0"/>
                </a:lnTo>
                <a:lnTo>
                  <a:pt x="8523710" y="4666731"/>
                </a:lnTo>
                <a:lnTo>
                  <a:pt x="0" y="466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6476" y="4533030"/>
            <a:ext cx="7473485" cy="213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0"/>
              </a:lnSpc>
              <a:spcBef>
                <a:spcPct val="0"/>
              </a:spcBef>
            </a:pPr>
            <a:r>
              <a:rPr lang="en-US" sz="30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Desarrollar </a:t>
            </a:r>
            <a:r>
              <a:rPr lang="en-US" sz="30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una aplicación móvil con AI, basado en el modelo MobileNetV3, que detecte RAEE y guíe a los usuarios en el recicl</a:t>
            </a:r>
            <a:r>
              <a:rPr lang="en-US" sz="30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aje responsable, mediante la identificación de sus componentes.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34645" y="6641393"/>
            <a:ext cx="7324655" cy="261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8"/>
              </a:lnSpc>
            </a:pPr>
          </a:p>
          <a:p>
            <a:pPr algn="l" marL="664877" indent="-332439" lvl="1">
              <a:lnSpc>
                <a:spcPts val="3418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 Android</a:t>
            </a:r>
          </a:p>
          <a:p>
            <a:pPr algn="l" marL="664877" indent="-332439" lvl="1">
              <a:lnSpc>
                <a:spcPts val="3418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 de detección</a:t>
            </a:r>
          </a:p>
          <a:p>
            <a:pPr algn="l" marL="664877" indent="-332439" lvl="1">
              <a:lnSpc>
                <a:spcPts val="3418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Mapa interactivo</a:t>
            </a:r>
          </a:p>
          <a:p>
            <a:pPr algn="l" marL="664877" indent="-332439" lvl="1">
              <a:lnSpc>
                <a:spcPts val="3418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Gamificación básica</a:t>
            </a:r>
          </a:p>
          <a:p>
            <a:pPr algn="l" marL="664877" indent="-332439" lvl="1">
              <a:lnSpc>
                <a:spcPts val="3418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MVP funcional en 10 semanas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4061" y="658747"/>
            <a:ext cx="10153547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OBJETIVOS Y METAS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3735" y="6280461"/>
            <a:ext cx="566078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Meta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 específicas: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2824" y="3720249"/>
            <a:ext cx="566078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general: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9920" y="763554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3019" y="1662849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4343" y="2001590"/>
            <a:ext cx="11989006" cy="7927730"/>
          </a:xfrm>
          <a:custGeom>
            <a:avLst/>
            <a:gdLst/>
            <a:ahLst/>
            <a:cxnLst/>
            <a:rect r="r" b="b" t="t" l="l"/>
            <a:pathLst>
              <a:path h="7927730" w="11989006">
                <a:moveTo>
                  <a:pt x="0" y="0"/>
                </a:moveTo>
                <a:lnTo>
                  <a:pt x="11989006" y="0"/>
                </a:lnTo>
                <a:lnTo>
                  <a:pt x="11989006" y="7927730"/>
                </a:lnTo>
                <a:lnTo>
                  <a:pt x="0" y="792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5427" y="343004"/>
            <a:ext cx="14786838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ARQUITECTURA DEL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9172"/>
            <a:ext cx="16612014" cy="150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FUNCIONALIDADES </a:t>
            </a:r>
            <a:r>
              <a:rPr lang="en-US" sz="8806" strike="noStrike" u="none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DEL SISTEMA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9920" y="763554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3019" y="1662849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920" y="3155986"/>
            <a:ext cx="8028384" cy="4736746"/>
          </a:xfrm>
          <a:custGeom>
            <a:avLst/>
            <a:gdLst/>
            <a:ahLst/>
            <a:cxnLst/>
            <a:rect r="r" b="b" t="t" l="l"/>
            <a:pathLst>
              <a:path h="4736746" w="8028384">
                <a:moveTo>
                  <a:pt x="0" y="0"/>
                </a:moveTo>
                <a:lnTo>
                  <a:pt x="8028383" y="0"/>
                </a:lnTo>
                <a:lnTo>
                  <a:pt x="8028383" y="4736746"/>
                </a:lnTo>
                <a:lnTo>
                  <a:pt x="0" y="4736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524359"/>
            <a:ext cx="7860880" cy="4303832"/>
          </a:xfrm>
          <a:custGeom>
            <a:avLst/>
            <a:gdLst/>
            <a:ahLst/>
            <a:cxnLst/>
            <a:rect r="r" b="b" t="t" l="l"/>
            <a:pathLst>
              <a:path h="4303832" w="7860880">
                <a:moveTo>
                  <a:pt x="0" y="0"/>
                </a:moveTo>
                <a:lnTo>
                  <a:pt x="7860880" y="0"/>
                </a:lnTo>
                <a:lnTo>
                  <a:pt x="7860880" y="4303832"/>
                </a:lnTo>
                <a:lnTo>
                  <a:pt x="0" y="4303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2099" y="3778679"/>
            <a:ext cx="6521154" cy="39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Regi</a:t>
            </a: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stro / Login.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Detección RAEE.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Clasificación de componentes.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Mapa y puntos de reciclaje.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Sistema de puntos y niveles.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Enlaces a empresas de retiro.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Contenido educativo.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 u="none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Panel personal.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693" y="6770062"/>
            <a:ext cx="6943495" cy="223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Gestión de usuarios, detecciones y empresas.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creación de contenido educativo.</a:t>
            </a:r>
          </a:p>
          <a:p>
            <a:pPr algn="l" marL="671330" indent="-335665" lvl="1">
              <a:lnSpc>
                <a:spcPts val="3451"/>
              </a:lnSpc>
              <a:buFont typeface="Arial"/>
              <a:buChar char="•"/>
            </a:pPr>
            <a:r>
              <a:rPr lang="en-US" sz="3109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Métricas básicas.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4890" y="4880556"/>
            <a:ext cx="3808129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</a:t>
            </a:r>
            <a:r>
              <a:rPr lang="en-US" b="true" sz="3509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inistrador: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678112"/>
            <a:ext cx="4076278" cy="5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5"/>
              </a:lnSpc>
              <a:spcBef>
                <a:spcPct val="0"/>
              </a:spcBef>
            </a:pPr>
            <a:r>
              <a:rPr lang="en-US" b="true" sz="3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Usuario: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7577" y="7049230"/>
            <a:ext cx="19273375" cy="3770191"/>
            <a:chOff x="0" y="0"/>
            <a:chExt cx="41640705" cy="814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40705" cy="8145611"/>
            </a:xfrm>
            <a:custGeom>
              <a:avLst/>
              <a:gdLst/>
              <a:ahLst/>
              <a:cxnLst/>
              <a:rect r="r" b="b" t="t" l="l"/>
              <a:pathLst>
                <a:path h="8145611" w="41640705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52317" y="8045577"/>
            <a:ext cx="5496793" cy="11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3"/>
              </a:lnSpc>
              <a:spcBef>
                <a:spcPct val="0"/>
              </a:spcBef>
            </a:pPr>
            <a:r>
              <a:rPr lang="en-US" sz="6588">
                <a:solidFill>
                  <a:srgbClr val="713489"/>
                </a:solidFill>
                <a:latin typeface="Poppins"/>
                <a:ea typeface="Poppins"/>
                <a:cs typeface="Poppins"/>
                <a:sym typeface="Poppins"/>
              </a:rPr>
              <a:t>EcoElectro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2687" y="7049230"/>
            <a:ext cx="4592198" cy="3516890"/>
          </a:xfrm>
          <a:custGeom>
            <a:avLst/>
            <a:gdLst/>
            <a:ahLst/>
            <a:cxnLst/>
            <a:rect r="r" b="b" t="t" l="l"/>
            <a:pathLst>
              <a:path h="3516890" w="4592198">
                <a:moveTo>
                  <a:pt x="0" y="0"/>
                </a:moveTo>
                <a:lnTo>
                  <a:pt x="4592198" y="0"/>
                </a:lnTo>
                <a:lnTo>
                  <a:pt x="4592198" y="3516890"/>
                </a:lnTo>
                <a:lnTo>
                  <a:pt x="0" y="351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94302" y="0"/>
            <a:ext cx="4937685" cy="10034611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710" t="0" r="-442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286543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RESULTADOS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7577" y="7049230"/>
            <a:ext cx="19273375" cy="3770191"/>
            <a:chOff x="0" y="0"/>
            <a:chExt cx="41640705" cy="814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40705" cy="8145611"/>
            </a:xfrm>
            <a:custGeom>
              <a:avLst/>
              <a:gdLst/>
              <a:ahLst/>
              <a:cxnLst/>
              <a:rect r="r" b="b" t="t" l="l"/>
              <a:pathLst>
                <a:path h="8145611" w="41640705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564453" y="-98783"/>
            <a:ext cx="5159093" cy="10484566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032" t="0" r="-1103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212687" y="7049230"/>
            <a:ext cx="4592198" cy="3516890"/>
          </a:xfrm>
          <a:custGeom>
            <a:avLst/>
            <a:gdLst/>
            <a:ahLst/>
            <a:cxnLst/>
            <a:rect r="r" b="b" t="t" l="l"/>
            <a:pathLst>
              <a:path h="3516890" w="4592198">
                <a:moveTo>
                  <a:pt x="0" y="0"/>
                </a:moveTo>
                <a:lnTo>
                  <a:pt x="4592198" y="0"/>
                </a:lnTo>
                <a:lnTo>
                  <a:pt x="4592198" y="3516890"/>
                </a:lnTo>
                <a:lnTo>
                  <a:pt x="0" y="3516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91207" y="8087680"/>
            <a:ext cx="5496793" cy="117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3"/>
              </a:lnSpc>
              <a:spcBef>
                <a:spcPct val="0"/>
              </a:spcBef>
            </a:pPr>
            <a:r>
              <a:rPr lang="en-US" sz="6588">
                <a:solidFill>
                  <a:srgbClr val="713489"/>
                </a:solidFill>
                <a:latin typeface="Poppins"/>
                <a:ea typeface="Poppins"/>
                <a:cs typeface="Poppins"/>
                <a:sym typeface="Poppins"/>
              </a:rPr>
              <a:t>EcoElectro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059" y="3997592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61359" y="3997592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7936" y="3997592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36795" y="4488666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6417" y="4469202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91425" y="4469202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00050" y="1132765"/>
            <a:ext cx="11515456" cy="1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DESAFÍO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S TÉC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NICOS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9923" y="6110849"/>
            <a:ext cx="3981277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IA sin perder rendimiento.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13645" y="6110849"/>
            <a:ext cx="3981277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ración completa en Azure.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90223" y="6110849"/>
            <a:ext cx="3981277" cy="40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recisión vs velocidad.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66800" y="6110849"/>
            <a:ext cx="3981277" cy="40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Conectividad a mapas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752" y="3895595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11962" y="3834489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89392" y="3850067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8251" y="4341142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85109" y="4367205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42028" y="4306099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00050" y="1132765"/>
            <a:ext cx="11515456" cy="1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IMPACTO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 AMBIE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NTAL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923" y="6120374"/>
            <a:ext cx="3981277" cy="40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</a:t>
            </a:r>
            <a:r>
              <a:rPr lang="en-US" sz="2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ambiental.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15073" y="6110849"/>
            <a:ext cx="3981277" cy="40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Apoyo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Ley REP.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0826" y="6104425"/>
            <a:ext cx="3981277" cy="79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Uso pot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encial en municipios y escuelas.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17403" y="6082516"/>
            <a:ext cx="4186431" cy="80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Fusión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IA + sostenibilidad + ciudadanía.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753044" y="949465"/>
            <a:ext cx="4088491" cy="8308835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680" t="0" r="-468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8796" y="3900518"/>
            <a:ext cx="8900210" cy="5251124"/>
          </a:xfrm>
          <a:custGeom>
            <a:avLst/>
            <a:gdLst/>
            <a:ahLst/>
            <a:cxnLst/>
            <a:rect r="r" b="b" t="t" l="l"/>
            <a:pathLst>
              <a:path h="5251124" w="8900210">
                <a:moveTo>
                  <a:pt x="0" y="0"/>
                </a:moveTo>
                <a:lnTo>
                  <a:pt x="8900210" y="0"/>
                </a:lnTo>
                <a:lnTo>
                  <a:pt x="8900210" y="5251124"/>
                </a:lnTo>
                <a:lnTo>
                  <a:pt x="0" y="5251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1099" y="4830691"/>
            <a:ext cx="7294742" cy="331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6"/>
              </a:lnSpc>
              <a:spcBef>
                <a:spcPct val="0"/>
              </a:spcBef>
            </a:pP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EcoElectro con</a:t>
            </a: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ecta tecnología, ciudadanía y medio ambiente.</a:t>
            </a:r>
          </a:p>
          <a:p>
            <a:pPr algn="l">
              <a:lnSpc>
                <a:spcPts val="5256"/>
              </a:lnSpc>
              <a:spcBef>
                <a:spcPct val="0"/>
              </a:spcBef>
            </a:pPr>
            <a:r>
              <a:rPr lang="en-US" sz="3754">
                <a:solidFill>
                  <a:srgbClr val="310045"/>
                </a:solidFill>
                <a:latin typeface="Nunito Sans"/>
                <a:ea typeface="Nunito Sans"/>
                <a:cs typeface="Nunito Sans"/>
                <a:sym typeface="Nunito Sans"/>
              </a:rPr>
              <a:t>Demuestra cómo .NET MAUI + IA pueden transformar la gestión de residuos electrónicos en Chile.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717" y="1339200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CONCLUSIÓN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21416" y="6081989"/>
            <a:ext cx="8232730" cy="1346869"/>
            <a:chOff x="0" y="0"/>
            <a:chExt cx="17787061" cy="29099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7060" cy="2909951"/>
            </a:xfrm>
            <a:custGeom>
              <a:avLst/>
              <a:gdLst/>
              <a:ahLst/>
              <a:cxnLst/>
              <a:rect r="r" b="b" t="t" l="l"/>
              <a:pathLst>
                <a:path h="2909951" w="17787060">
                  <a:moveTo>
                    <a:pt x="17662601" y="2909951"/>
                  </a:moveTo>
                  <a:lnTo>
                    <a:pt x="124460" y="2909951"/>
                  </a:lnTo>
                  <a:cubicBezTo>
                    <a:pt x="55880" y="2909951"/>
                    <a:pt x="0" y="2854071"/>
                    <a:pt x="0" y="2785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62601" y="0"/>
                  </a:lnTo>
                  <a:cubicBezTo>
                    <a:pt x="17731181" y="0"/>
                    <a:pt x="17787060" y="55880"/>
                    <a:pt x="17787060" y="124460"/>
                  </a:cubicBezTo>
                  <a:lnTo>
                    <a:pt x="17787060" y="2785491"/>
                  </a:lnTo>
                  <a:cubicBezTo>
                    <a:pt x="17787060" y="2854071"/>
                    <a:pt x="17731181" y="2909951"/>
                    <a:pt x="17662601" y="2909951"/>
                  </a:cubicBezTo>
                  <a:close/>
                </a:path>
              </a:pathLst>
            </a:custGeom>
            <a:solidFill>
              <a:srgbClr val="71348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38161"/>
            <a:ext cx="7414486" cy="10726255"/>
          </a:xfrm>
          <a:custGeom>
            <a:avLst/>
            <a:gdLst/>
            <a:ahLst/>
            <a:cxnLst/>
            <a:rect r="r" b="b" t="t" l="l"/>
            <a:pathLst>
              <a:path h="10726255" w="7414486">
                <a:moveTo>
                  <a:pt x="0" y="0"/>
                </a:moveTo>
                <a:lnTo>
                  <a:pt x="7414486" y="0"/>
                </a:lnTo>
                <a:lnTo>
                  <a:pt x="7414486" y="10726255"/>
                </a:lnTo>
                <a:lnTo>
                  <a:pt x="0" y="10726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03" t="0" r="-34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64625" y="3638036"/>
            <a:ext cx="10146313" cy="150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75"/>
              </a:lnSpc>
              <a:spcBef>
                <a:spcPct val="0"/>
              </a:spcBef>
            </a:pPr>
            <a:r>
              <a:rPr lang="en-US" sz="8839">
                <a:solidFill>
                  <a:srgbClr val="310045"/>
                </a:solidFill>
                <a:latin typeface="Bree Serif"/>
                <a:ea typeface="Bree Serif"/>
                <a:cs typeface="Bree Serif"/>
                <a:sym typeface="Bree Serif"/>
              </a:rPr>
              <a:t>AGRADECIMIENTOS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21416" y="6241590"/>
            <a:ext cx="8232730" cy="102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al profesor Arturo Vargas, equipo docente DUOC UC, al área de informática y entidades que promueven innovación sostenible.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7E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5970" y="6822710"/>
            <a:ext cx="4076061" cy="1784215"/>
            <a:chOff x="0" y="0"/>
            <a:chExt cx="8806451" cy="3854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42544" y="6822710"/>
            <a:ext cx="4076061" cy="1784215"/>
            <a:chOff x="0" y="0"/>
            <a:chExt cx="8806451" cy="3854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67809" y="3007694"/>
            <a:ext cx="4076061" cy="3452084"/>
          </a:xfrm>
          <a:custGeom>
            <a:avLst/>
            <a:gdLst/>
            <a:ahLst/>
            <a:cxnLst/>
            <a:rect r="r" b="b" t="t" l="l"/>
            <a:pathLst>
              <a:path h="3452084" w="4076061">
                <a:moveTo>
                  <a:pt x="0" y="0"/>
                </a:moveTo>
                <a:lnTo>
                  <a:pt x="4076061" y="0"/>
                </a:lnTo>
                <a:lnTo>
                  <a:pt x="4076061" y="3452084"/>
                </a:lnTo>
                <a:lnTo>
                  <a:pt x="0" y="345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684" r="-43977" b="-9052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67809" y="6822710"/>
            <a:ext cx="4076061" cy="1784215"/>
            <a:chOff x="0" y="0"/>
            <a:chExt cx="8806451" cy="3854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06452" cy="3854849"/>
            </a:xfrm>
            <a:custGeom>
              <a:avLst/>
              <a:gdLst/>
              <a:ahLst/>
              <a:cxnLst/>
              <a:rect r="r" b="b" t="t" l="l"/>
              <a:pathLst>
                <a:path h="3854849" w="8806452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7809" y="2992935"/>
            <a:ext cx="4076061" cy="3466842"/>
            <a:chOff x="0" y="0"/>
            <a:chExt cx="95563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5631" cy="812800"/>
            </a:xfrm>
            <a:custGeom>
              <a:avLst/>
              <a:gdLst/>
              <a:ahLst/>
              <a:cxnLst/>
              <a:rect r="r" b="b" t="t" l="l"/>
              <a:pathLst>
                <a:path h="812800" w="955631">
                  <a:moveTo>
                    <a:pt x="0" y="0"/>
                  </a:moveTo>
                  <a:lnTo>
                    <a:pt x="955631" y="0"/>
                  </a:lnTo>
                  <a:lnTo>
                    <a:pt x="9556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164200" r="-55406" b="-6062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949305" y="2895087"/>
            <a:ext cx="3662538" cy="36625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700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05970" y="2843500"/>
            <a:ext cx="3616278" cy="36162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6331" r="0" b="-633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536278" y="713078"/>
            <a:ext cx="1321544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310045"/>
                </a:solidFill>
                <a:latin typeface="Bree Serif"/>
                <a:ea typeface="Bree Serif"/>
                <a:cs typeface="Bree Serif"/>
                <a:sym typeface="Bree Serif"/>
              </a:rPr>
              <a:t>CONOCE A NUESTRO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65753" y="7277111"/>
            <a:ext cx="3156495" cy="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Gabriela Gómez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Ingeniero de soporte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2327" y="7077086"/>
            <a:ext cx="3156495" cy="120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Ignacia Arancibia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Analista de Requerimientos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7592" y="7277111"/>
            <a:ext cx="3156495" cy="80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Vania Troncoso</a:t>
            </a:r>
          </a:p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Líder de Proyecto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1033" y="3736226"/>
            <a:ext cx="1550219" cy="15502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69627" y="4028249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2" y="0"/>
                </a:lnTo>
                <a:lnTo>
                  <a:pt x="993032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1278" y="5357604"/>
            <a:ext cx="1550219" cy="15502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49872" y="564962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2" y="0"/>
                </a:lnTo>
                <a:lnTo>
                  <a:pt x="993032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50120" y="6557754"/>
            <a:ext cx="1550219" cy="15502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728713" y="684977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3" y="0"/>
                </a:lnTo>
                <a:lnTo>
                  <a:pt x="993033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47706" y="8107973"/>
            <a:ext cx="1550219" cy="15502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 marL="0" indent="0" lvl="0">
                <a:lnSpc>
                  <a:spcPts val="36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6299" y="8399996"/>
            <a:ext cx="993032" cy="966174"/>
          </a:xfrm>
          <a:custGeom>
            <a:avLst/>
            <a:gdLst/>
            <a:ahLst/>
            <a:cxnLst/>
            <a:rect r="r" b="b" t="t" l="l"/>
            <a:pathLst>
              <a:path h="966174" w="993032">
                <a:moveTo>
                  <a:pt x="0" y="0"/>
                </a:moveTo>
                <a:lnTo>
                  <a:pt x="993033" y="0"/>
                </a:lnTo>
                <a:lnTo>
                  <a:pt x="993033" y="966174"/>
                </a:lnTo>
                <a:lnTo>
                  <a:pt x="0" y="96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11339" y="-102870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77975" y="3373046"/>
            <a:ext cx="6720533" cy="2276581"/>
          </a:xfrm>
          <a:custGeom>
            <a:avLst/>
            <a:gdLst/>
            <a:ahLst/>
            <a:cxnLst/>
            <a:rect r="r" b="b" t="t" l="l"/>
            <a:pathLst>
              <a:path h="2276581" w="6720533">
                <a:moveTo>
                  <a:pt x="0" y="0"/>
                </a:moveTo>
                <a:lnTo>
                  <a:pt x="6720533" y="0"/>
                </a:lnTo>
                <a:lnTo>
                  <a:pt x="6720533" y="2276580"/>
                </a:lnTo>
                <a:lnTo>
                  <a:pt x="0" y="2276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92821" y="7777245"/>
            <a:ext cx="6145126" cy="2081661"/>
          </a:xfrm>
          <a:custGeom>
            <a:avLst/>
            <a:gdLst/>
            <a:ahLst/>
            <a:cxnLst/>
            <a:rect r="r" b="b" t="t" l="l"/>
            <a:pathLst>
              <a:path h="2081661" w="6145126">
                <a:moveTo>
                  <a:pt x="0" y="0"/>
                </a:moveTo>
                <a:lnTo>
                  <a:pt x="6145126" y="0"/>
                </a:lnTo>
                <a:lnTo>
                  <a:pt x="6145126" y="2081661"/>
                </a:lnTo>
                <a:lnTo>
                  <a:pt x="0" y="2081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724599"/>
            <a:ext cx="9912553" cy="19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4"/>
              </a:lnSpc>
            </a:pPr>
            <a:r>
              <a:rPr lang="en-US" sz="5950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INTRODUCCIÓN A LOS RAEE Y A LA LEY REP 20.920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60974" y="8175648"/>
            <a:ext cx="4703733" cy="1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5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La Ley REP 20.920 promueve </a:t>
            </a:r>
            <a:r>
              <a:rPr lang="en-US" sz="25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la economía circular y obliga a productores a gestionar sus residuos.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637947" y="8107973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693087">
            <a:off x="-1234433" y="-143258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76589" y="6356530"/>
            <a:ext cx="6521919" cy="2209300"/>
          </a:xfrm>
          <a:custGeom>
            <a:avLst/>
            <a:gdLst/>
            <a:ahLst/>
            <a:cxnLst/>
            <a:rect r="r" b="b" t="t" l="l"/>
            <a:pathLst>
              <a:path h="2209300" w="6521919">
                <a:moveTo>
                  <a:pt x="0" y="0"/>
                </a:moveTo>
                <a:lnTo>
                  <a:pt x="6521919" y="0"/>
                </a:lnTo>
                <a:lnTo>
                  <a:pt x="6521919" y="2209300"/>
                </a:lnTo>
                <a:lnTo>
                  <a:pt x="0" y="2209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492821" y="5104806"/>
            <a:ext cx="5859510" cy="1984909"/>
          </a:xfrm>
          <a:custGeom>
            <a:avLst/>
            <a:gdLst/>
            <a:ahLst/>
            <a:cxnLst/>
            <a:rect r="r" b="b" t="t" l="l"/>
            <a:pathLst>
              <a:path h="1984909" w="5859510">
                <a:moveTo>
                  <a:pt x="0" y="0"/>
                </a:moveTo>
                <a:lnTo>
                  <a:pt x="5859509" y="0"/>
                </a:lnTo>
                <a:lnTo>
                  <a:pt x="5859509" y="1984909"/>
                </a:lnTo>
                <a:lnTo>
                  <a:pt x="0" y="198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489065" y="3879704"/>
            <a:ext cx="5106555" cy="129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</a:pPr>
            <a:r>
              <a:rPr lang="en-US" sz="2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4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RAEE (Residuos de Aparatos Eléctricos y Electrónicos) contienen materiales valiosos y peligrosos.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46247" y="5421071"/>
            <a:ext cx="4054637" cy="145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7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2784">
                <a:solidFill>
                  <a:srgbClr val="310045"/>
                </a:solidFill>
                <a:latin typeface="Poppins"/>
                <a:ea typeface="Poppins"/>
                <a:cs typeface="Poppins"/>
                <a:sym typeface="Poppins"/>
              </a:rPr>
              <a:t>ile genera +168.000 toneladas al año, pero solo el 3,4 % se recicla formalmente.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9575" y="6955029"/>
            <a:ext cx="4946046" cy="109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7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</a:t>
            </a:r>
            <a:r>
              <a:rPr lang="en-US" sz="27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Electro nace para cerrar la brecha entre normativa y ciudadanía.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3809"/>
            <a:ext cx="5250144" cy="4779834"/>
            <a:chOff x="0" y="0"/>
            <a:chExt cx="7000192" cy="63731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00192" cy="6373112"/>
              <a:chOff x="0" y="0"/>
              <a:chExt cx="884163" cy="8049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84163" cy="804960"/>
              </a:xfrm>
              <a:custGeom>
                <a:avLst/>
                <a:gdLst/>
                <a:ahLst/>
                <a:cxnLst/>
                <a:rect r="r" b="b" t="t" l="l"/>
                <a:pathLst>
                  <a:path h="804960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756297"/>
                    </a:lnTo>
                    <a:cubicBezTo>
                      <a:pt x="884163" y="783173"/>
                      <a:pt x="862377" y="804960"/>
                      <a:pt x="835501" y="804960"/>
                    </a:cubicBezTo>
                    <a:lnTo>
                      <a:pt x="48662" y="804960"/>
                    </a:lnTo>
                    <a:cubicBezTo>
                      <a:pt x="21787" y="804960"/>
                      <a:pt x="0" y="783173"/>
                      <a:pt x="0" y="756297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14300"/>
                <a:ext cx="884163" cy="9192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41257" y="2250668"/>
              <a:ext cx="6052206" cy="2903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Usuarios desconocen la identificación de componentes valorizables,  reutilizables o reciclables</a:t>
              </a:r>
            </a:p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09156" y="3654651"/>
            <a:ext cx="5250144" cy="3465382"/>
            <a:chOff x="0" y="0"/>
            <a:chExt cx="7000192" cy="462050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000192" cy="4620509"/>
              <a:chOff x="0" y="0"/>
              <a:chExt cx="884163" cy="58359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84163" cy="583596"/>
              </a:xfrm>
              <a:custGeom>
                <a:avLst/>
                <a:gdLst/>
                <a:ahLst/>
                <a:cxnLst/>
                <a:rect r="r" b="b" t="t" l="l"/>
                <a:pathLst>
                  <a:path h="583596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534934"/>
                    </a:lnTo>
                    <a:cubicBezTo>
                      <a:pt x="884163" y="561809"/>
                      <a:pt x="862377" y="583596"/>
                      <a:pt x="835501" y="583596"/>
                    </a:cubicBezTo>
                    <a:lnTo>
                      <a:pt x="48662" y="583596"/>
                    </a:lnTo>
                    <a:cubicBezTo>
                      <a:pt x="21787" y="583596"/>
                      <a:pt x="0" y="561809"/>
                      <a:pt x="0" y="534934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14300"/>
                <a:ext cx="884163" cy="6978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47735" y="2234055"/>
              <a:ext cx="5904722" cy="115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500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alta motivación para reciclar responsablemente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18928" y="6426085"/>
            <a:ext cx="5250144" cy="3027232"/>
            <a:chOff x="0" y="0"/>
            <a:chExt cx="7000192" cy="403630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000192" cy="4036309"/>
              <a:chOff x="0" y="0"/>
              <a:chExt cx="884163" cy="50980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84163" cy="509808"/>
              </a:xfrm>
              <a:custGeom>
                <a:avLst/>
                <a:gdLst/>
                <a:ahLst/>
                <a:cxnLst/>
                <a:rect r="r" b="b" t="t" l="l"/>
                <a:pathLst>
                  <a:path h="509808" w="884163">
                    <a:moveTo>
                      <a:pt x="48662" y="0"/>
                    </a:moveTo>
                    <a:lnTo>
                      <a:pt x="835501" y="0"/>
                    </a:lnTo>
                    <a:cubicBezTo>
                      <a:pt x="862377" y="0"/>
                      <a:pt x="884163" y="21787"/>
                      <a:pt x="884163" y="48662"/>
                    </a:cubicBezTo>
                    <a:lnTo>
                      <a:pt x="884163" y="461146"/>
                    </a:lnTo>
                    <a:cubicBezTo>
                      <a:pt x="884163" y="488022"/>
                      <a:pt x="862377" y="509808"/>
                      <a:pt x="835501" y="509808"/>
                    </a:cubicBezTo>
                    <a:lnTo>
                      <a:pt x="48662" y="509808"/>
                    </a:lnTo>
                    <a:cubicBezTo>
                      <a:pt x="21787" y="509808"/>
                      <a:pt x="0" y="488022"/>
                      <a:pt x="0" y="461146"/>
                    </a:cubicBezTo>
                    <a:lnTo>
                      <a:pt x="0" y="48662"/>
                    </a:lnTo>
                    <a:cubicBezTo>
                      <a:pt x="0" y="21787"/>
                      <a:pt x="21787" y="0"/>
                      <a:pt x="48662" y="0"/>
                    </a:cubicBezTo>
                    <a:close/>
                  </a:path>
                </a:pathLst>
              </a:custGeom>
              <a:solidFill>
                <a:srgbClr val="E2A9F1"/>
              </a:solidFill>
              <a:ln w="47625" cap="rnd">
                <a:solidFill>
                  <a:srgbClr val="713489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14300"/>
                <a:ext cx="884163" cy="6241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1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09968" y="2034664"/>
              <a:ext cx="5580256" cy="115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Falta de </a:t>
              </a:r>
              <a:r>
                <a:rPr lang="en-US" sz="2500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plataforma centralizada de reciclaje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866911">
            <a:off x="6959423" y="1027024"/>
            <a:ext cx="2890761" cy="1850087"/>
          </a:xfrm>
          <a:custGeom>
            <a:avLst/>
            <a:gdLst/>
            <a:ahLst/>
            <a:cxnLst/>
            <a:rect r="r" b="b" t="t" l="l"/>
            <a:pathLst>
              <a:path h="1850087" w="2890761">
                <a:moveTo>
                  <a:pt x="0" y="0"/>
                </a:moveTo>
                <a:lnTo>
                  <a:pt x="2890762" y="0"/>
                </a:lnTo>
                <a:lnTo>
                  <a:pt x="2890762" y="1850087"/>
                </a:lnTo>
                <a:lnTo>
                  <a:pt x="0" y="1850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709783">
            <a:off x="13246139" y="7748349"/>
            <a:ext cx="2776179" cy="2262666"/>
          </a:xfrm>
          <a:custGeom>
            <a:avLst/>
            <a:gdLst/>
            <a:ahLst/>
            <a:cxnLst/>
            <a:rect r="r" b="b" t="t" l="l"/>
            <a:pathLst>
              <a:path h="2262666" w="2776179">
                <a:moveTo>
                  <a:pt x="0" y="0"/>
                </a:moveTo>
                <a:lnTo>
                  <a:pt x="2776178" y="0"/>
                </a:lnTo>
                <a:lnTo>
                  <a:pt x="2776178" y="2262665"/>
                </a:lnTo>
                <a:lnTo>
                  <a:pt x="0" y="2262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99143" y="6744481"/>
            <a:ext cx="1089713" cy="1092445"/>
          </a:xfrm>
          <a:custGeom>
            <a:avLst/>
            <a:gdLst/>
            <a:ahLst/>
            <a:cxnLst/>
            <a:rect r="r" b="b" t="t" l="l"/>
            <a:pathLst>
              <a:path h="1092445" w="1089713">
                <a:moveTo>
                  <a:pt x="0" y="0"/>
                </a:moveTo>
                <a:lnTo>
                  <a:pt x="1089714" y="0"/>
                </a:lnTo>
                <a:lnTo>
                  <a:pt x="1089714" y="1092444"/>
                </a:lnTo>
                <a:lnTo>
                  <a:pt x="0" y="1092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42707" y="1678784"/>
            <a:ext cx="836105" cy="1059580"/>
          </a:xfrm>
          <a:custGeom>
            <a:avLst/>
            <a:gdLst/>
            <a:ahLst/>
            <a:cxnLst/>
            <a:rect r="r" b="b" t="t" l="l"/>
            <a:pathLst>
              <a:path h="1059580" w="836105">
                <a:moveTo>
                  <a:pt x="0" y="0"/>
                </a:moveTo>
                <a:lnTo>
                  <a:pt x="836105" y="0"/>
                </a:lnTo>
                <a:lnTo>
                  <a:pt x="836105" y="1059580"/>
                </a:lnTo>
                <a:lnTo>
                  <a:pt x="0" y="1059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65343" y="3923871"/>
            <a:ext cx="1137770" cy="1137770"/>
          </a:xfrm>
          <a:custGeom>
            <a:avLst/>
            <a:gdLst/>
            <a:ahLst/>
            <a:cxnLst/>
            <a:rect r="r" b="b" t="t" l="l"/>
            <a:pathLst>
              <a:path h="1137770" w="1137770">
                <a:moveTo>
                  <a:pt x="0" y="0"/>
                </a:moveTo>
                <a:lnTo>
                  <a:pt x="1137770" y="0"/>
                </a:lnTo>
                <a:lnTo>
                  <a:pt x="1137770" y="1137770"/>
                </a:lnTo>
                <a:lnTo>
                  <a:pt x="0" y="1137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156516">
            <a:off x="1200450" y="5378551"/>
            <a:ext cx="1846516" cy="4114800"/>
          </a:xfrm>
          <a:custGeom>
            <a:avLst/>
            <a:gdLst/>
            <a:ahLst/>
            <a:cxnLst/>
            <a:rect r="r" b="b" t="t" l="l"/>
            <a:pathLst>
              <a:path h="4114800" w="1846516">
                <a:moveTo>
                  <a:pt x="0" y="0"/>
                </a:moveTo>
                <a:lnTo>
                  <a:pt x="1846517" y="0"/>
                </a:lnTo>
                <a:lnTo>
                  <a:pt x="1846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530764" y="1274259"/>
            <a:ext cx="7394289" cy="191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740"/>
              </a:lnSpc>
              <a:spcBef>
                <a:spcPct val="0"/>
              </a:spcBef>
            </a:pPr>
            <a:r>
              <a:rPr lang="en-US" sz="11243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PROBLEMA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059" y="3997592"/>
            <a:ext cx="1839005" cy="183900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4782" y="3997592"/>
            <a:ext cx="1839005" cy="18390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61359" y="3997592"/>
            <a:ext cx="1839005" cy="18390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7936" y="3997592"/>
            <a:ext cx="1839005" cy="18390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1348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86430" y="4327088"/>
            <a:ext cx="1238563" cy="1180013"/>
          </a:xfrm>
          <a:custGeom>
            <a:avLst/>
            <a:gdLst/>
            <a:ahLst/>
            <a:cxnLst/>
            <a:rect r="r" b="b" t="t" l="l"/>
            <a:pathLst>
              <a:path h="1180013" w="1238563">
                <a:moveTo>
                  <a:pt x="0" y="0"/>
                </a:moveTo>
                <a:lnTo>
                  <a:pt x="1238563" y="0"/>
                </a:lnTo>
                <a:lnTo>
                  <a:pt x="1238563" y="1180012"/>
                </a:lnTo>
                <a:lnTo>
                  <a:pt x="0" y="1180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36795" y="4488666"/>
            <a:ext cx="1041287" cy="947911"/>
          </a:xfrm>
          <a:custGeom>
            <a:avLst/>
            <a:gdLst/>
            <a:ahLst/>
            <a:cxnLst/>
            <a:rect r="r" b="b" t="t" l="l"/>
            <a:pathLst>
              <a:path h="947911" w="1041287">
                <a:moveTo>
                  <a:pt x="0" y="0"/>
                </a:moveTo>
                <a:lnTo>
                  <a:pt x="1041287" y="0"/>
                </a:lnTo>
                <a:lnTo>
                  <a:pt x="1041287" y="947911"/>
                </a:lnTo>
                <a:lnTo>
                  <a:pt x="0" y="947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36417" y="4469202"/>
            <a:ext cx="788290" cy="895784"/>
          </a:xfrm>
          <a:custGeom>
            <a:avLst/>
            <a:gdLst/>
            <a:ahLst/>
            <a:cxnLst/>
            <a:rect r="r" b="b" t="t" l="l"/>
            <a:pathLst>
              <a:path h="895784" w="788290">
                <a:moveTo>
                  <a:pt x="0" y="0"/>
                </a:moveTo>
                <a:lnTo>
                  <a:pt x="788290" y="0"/>
                </a:lnTo>
                <a:lnTo>
                  <a:pt x="788290" y="895784"/>
                </a:lnTo>
                <a:lnTo>
                  <a:pt x="0" y="895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91425" y="4469202"/>
            <a:ext cx="978873" cy="875646"/>
          </a:xfrm>
          <a:custGeom>
            <a:avLst/>
            <a:gdLst/>
            <a:ahLst/>
            <a:cxnLst/>
            <a:rect r="r" b="b" t="t" l="l"/>
            <a:pathLst>
              <a:path h="875646" w="978873">
                <a:moveTo>
                  <a:pt x="0" y="0"/>
                </a:moveTo>
                <a:lnTo>
                  <a:pt x="978873" y="0"/>
                </a:lnTo>
                <a:lnTo>
                  <a:pt x="978873" y="875646"/>
                </a:lnTo>
                <a:lnTo>
                  <a:pt x="0" y="875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350064" y="294261"/>
            <a:ext cx="11515456" cy="1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8"/>
              </a:lnSpc>
              <a:spcBef>
                <a:spcPct val="0"/>
              </a:spcBef>
            </a:pP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NUESTRA </a:t>
            </a:r>
            <a:r>
              <a:rPr lang="en-US" sz="8806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VISIÓN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923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ración entre tecnología avanzada y sostenibilidad ambiental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13645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arrollo de soluciones que minimizan el impacto ecológico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90223" y="6110849"/>
            <a:ext cx="3981277" cy="79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romiso con la economía circular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6800" y="6110849"/>
            <a:ext cx="3981277" cy="119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2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olaboración con comunidades, empresas y gobiernos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15506" y="-753185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46357" y="813555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85183">
            <a:off x="-1332735" y="-1140766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34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7577" y="8398714"/>
            <a:ext cx="19273375" cy="2420707"/>
            <a:chOff x="0" y="0"/>
            <a:chExt cx="41640705" cy="5230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40705" cy="5230009"/>
            </a:xfrm>
            <a:custGeom>
              <a:avLst/>
              <a:gdLst/>
              <a:ahLst/>
              <a:cxnLst/>
              <a:rect r="r" b="b" t="t" l="l"/>
              <a:pathLst>
                <a:path h="5230009" w="41640705">
                  <a:moveTo>
                    <a:pt x="41516244" y="5230009"/>
                  </a:moveTo>
                  <a:lnTo>
                    <a:pt x="124460" y="5230009"/>
                  </a:lnTo>
                  <a:cubicBezTo>
                    <a:pt x="55880" y="5230009"/>
                    <a:pt x="0" y="5174129"/>
                    <a:pt x="0" y="5105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5105549"/>
                  </a:lnTo>
                  <a:cubicBezTo>
                    <a:pt x="41640705" y="5174129"/>
                    <a:pt x="41584826" y="5230009"/>
                    <a:pt x="41516244" y="52300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638535" y="773114"/>
            <a:ext cx="4221909" cy="8579974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627" t="0" r="-450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8398714"/>
            <a:ext cx="2716333" cy="2080277"/>
          </a:xfrm>
          <a:custGeom>
            <a:avLst/>
            <a:gdLst/>
            <a:ahLst/>
            <a:cxnLst/>
            <a:rect r="r" b="b" t="t" l="l"/>
            <a:pathLst>
              <a:path h="2080277" w="2716333">
                <a:moveTo>
                  <a:pt x="0" y="0"/>
                </a:moveTo>
                <a:lnTo>
                  <a:pt x="2716333" y="0"/>
                </a:lnTo>
                <a:lnTo>
                  <a:pt x="2716333" y="2080278"/>
                </a:lnTo>
                <a:lnTo>
                  <a:pt x="0" y="208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9000" y="8845569"/>
            <a:ext cx="4791804" cy="10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0"/>
              </a:lnSpc>
              <a:spcBef>
                <a:spcPct val="0"/>
              </a:spcBef>
            </a:pPr>
            <a:r>
              <a:rPr lang="en-US" sz="5743">
                <a:solidFill>
                  <a:srgbClr val="713489"/>
                </a:solidFill>
                <a:latin typeface="Poppins"/>
                <a:ea typeface="Poppins"/>
                <a:cs typeface="Poppins"/>
                <a:sym typeface="Poppins"/>
              </a:rPr>
              <a:t>EcoElectro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698" y="-175525"/>
            <a:ext cx="9731306" cy="209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8"/>
              </a:lnSpc>
              <a:spcBef>
                <a:spcPct val="0"/>
              </a:spcBef>
            </a:pPr>
            <a:r>
              <a:rPr lang="en-US" sz="1227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SOLUCIÓN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00599" y="2060738"/>
            <a:ext cx="10177504" cy="6004727"/>
          </a:xfrm>
          <a:custGeom>
            <a:avLst/>
            <a:gdLst/>
            <a:ahLst/>
            <a:cxnLst/>
            <a:rect r="r" b="b" t="t" l="l"/>
            <a:pathLst>
              <a:path h="6004727" w="10177504">
                <a:moveTo>
                  <a:pt x="0" y="0"/>
                </a:moveTo>
                <a:lnTo>
                  <a:pt x="10177504" y="0"/>
                </a:lnTo>
                <a:lnTo>
                  <a:pt x="10177504" y="6004727"/>
                </a:lnTo>
                <a:lnTo>
                  <a:pt x="0" y="600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5060" y="4351299"/>
            <a:ext cx="9166462" cy="303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908" indent="-330454" lvl="1">
              <a:lnSpc>
                <a:spcPts val="3397"/>
              </a:lnSpc>
              <a:buFont typeface="Arial"/>
              <a:buChar char="•"/>
            </a:pPr>
            <a:r>
              <a:rPr lang="en-US" sz="30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</a:t>
            </a:r>
            <a:r>
              <a:rPr lang="en-US" sz="30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3061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e identifica dispositivos electrónicos con la cámara.</a:t>
            </a:r>
          </a:p>
          <a:p>
            <a:pPr algn="l" marL="660908" indent="-330454" lvl="1">
              <a:lnSpc>
                <a:spcPts val="3397"/>
              </a:lnSpc>
              <a:buFont typeface="Arial"/>
              <a:buChar char="•"/>
            </a:pPr>
            <a:r>
              <a:rPr lang="en-US" sz="3061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Clasifica componentes (reciclable, reutilizable, vendible).</a:t>
            </a:r>
          </a:p>
          <a:p>
            <a:pPr algn="l" marL="660908" indent="-330454" lvl="1">
              <a:lnSpc>
                <a:spcPts val="3397"/>
              </a:lnSpc>
              <a:buFont typeface="Arial"/>
              <a:buChar char="•"/>
            </a:pPr>
            <a:r>
              <a:rPr lang="en-US" sz="3061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Muestra puntos de reciclaje y empresas de retiro.</a:t>
            </a:r>
          </a:p>
          <a:p>
            <a:pPr algn="l" marL="660908" indent="-330454" lvl="1">
              <a:lnSpc>
                <a:spcPts val="3397"/>
              </a:lnSpc>
              <a:buFont typeface="Arial"/>
              <a:buChar char="•"/>
            </a:pPr>
            <a:r>
              <a:rPr lang="en-US" sz="3061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 la experiencia con niveles.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5060" y="2928562"/>
            <a:ext cx="9084607" cy="99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4"/>
              </a:lnSpc>
              <a:spcBef>
                <a:spcPct val="0"/>
              </a:spcBef>
            </a:pPr>
            <a:r>
              <a:rPr lang="en-US" sz="3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</a:t>
            </a:r>
            <a:r>
              <a:rPr lang="en-US" sz="3454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ación móvil en .NET MAUI con IA (TensorFlow) que: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0768" y="2261617"/>
            <a:ext cx="7139472" cy="6996683"/>
          </a:xfrm>
          <a:custGeom>
            <a:avLst/>
            <a:gdLst/>
            <a:ahLst/>
            <a:cxnLst/>
            <a:rect r="r" b="b" t="t" l="l"/>
            <a:pathLst>
              <a:path h="6996683" w="7139472">
                <a:moveTo>
                  <a:pt x="0" y="0"/>
                </a:moveTo>
                <a:lnTo>
                  <a:pt x="7139472" y="0"/>
                </a:lnTo>
                <a:lnTo>
                  <a:pt x="7139472" y="6996683"/>
                </a:lnTo>
                <a:lnTo>
                  <a:pt x="0" y="6996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2123" y="-121156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94387" y="402930"/>
            <a:ext cx="4665341" cy="9481139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6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3231" t="0" r="-485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866742" y="6852872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69" y="0"/>
                </a:lnTo>
                <a:lnTo>
                  <a:pt x="4722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4692" y="712486"/>
            <a:ext cx="8740520" cy="12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  <a:spcBef>
                <a:spcPct val="0"/>
              </a:spcBef>
            </a:pPr>
            <a:r>
              <a:rPr lang="en-US" sz="733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ALCANCE DEL MVP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84979" y="3352347"/>
            <a:ext cx="5759947" cy="4448015"/>
            <a:chOff x="0" y="0"/>
            <a:chExt cx="7679929" cy="593068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99359"/>
              <a:ext cx="7679929" cy="4531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Detección IA de 10 dispositivos.</a:t>
              </a:r>
            </a:p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Clasificación de componentes.</a:t>
              </a:r>
            </a:p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Mapa con puntos de reciclaje.</a:t>
              </a:r>
            </a:p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Empresas de retiro.</a:t>
              </a:r>
            </a:p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Gamificación básica.</a:t>
              </a:r>
            </a:p>
            <a:p>
              <a:pPr algn="l" marL="599524" indent="-299762" lvl="1">
                <a:lnSpc>
                  <a:spcPts val="3887"/>
                </a:lnSpc>
                <a:buFont typeface="Arial"/>
                <a:buChar char="•"/>
              </a:pPr>
              <a:r>
                <a:rPr lang="en-US" sz="277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SQL management + Microsoft Azure 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679929" cy="797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1"/>
                </a:lnSpc>
                <a:spcBef>
                  <a:spcPct val="0"/>
                </a:spcBef>
              </a:pPr>
              <a:r>
                <a:rPr lang="en-US" sz="3601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INCLUYE: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36186" y="783930"/>
            <a:ext cx="8404781" cy="124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  <a:spcBef>
                <a:spcPct val="0"/>
              </a:spcBef>
            </a:pPr>
            <a:r>
              <a:rPr lang="en-US" sz="733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ALCANCE DEL MVP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943178" y="805861"/>
            <a:ext cx="4159154" cy="8452439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5877" t="0" r="-587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897865" y="-1140120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32735" y="6884134"/>
            <a:ext cx="4722869" cy="4114800"/>
          </a:xfrm>
          <a:custGeom>
            <a:avLst/>
            <a:gdLst/>
            <a:ahLst/>
            <a:cxnLst/>
            <a:rect r="r" b="b" t="t" l="l"/>
            <a:pathLst>
              <a:path h="4114800" w="4722869">
                <a:moveTo>
                  <a:pt x="0" y="0"/>
                </a:moveTo>
                <a:lnTo>
                  <a:pt x="4722870" y="0"/>
                </a:lnTo>
                <a:lnTo>
                  <a:pt x="4722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68840" y="2261617"/>
            <a:ext cx="7310733" cy="7164518"/>
          </a:xfrm>
          <a:custGeom>
            <a:avLst/>
            <a:gdLst/>
            <a:ahLst/>
            <a:cxnLst/>
            <a:rect r="r" b="b" t="t" l="l"/>
            <a:pathLst>
              <a:path h="7164518" w="7310733">
                <a:moveTo>
                  <a:pt x="0" y="0"/>
                </a:moveTo>
                <a:lnTo>
                  <a:pt x="7310733" y="0"/>
                </a:lnTo>
                <a:lnTo>
                  <a:pt x="7310733" y="7164518"/>
                </a:lnTo>
                <a:lnTo>
                  <a:pt x="0" y="7164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3370977"/>
            <a:ext cx="5849479" cy="4541792"/>
            <a:chOff x="0" y="0"/>
            <a:chExt cx="7799305" cy="60557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37577"/>
              <a:ext cx="7799305" cy="4618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Logística real de retiro.</a:t>
              </a:r>
            </a:p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Integración con sistemas REP.</a:t>
              </a:r>
            </a:p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Pagos o comercio interno.</a:t>
              </a:r>
            </a:p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Detección de componentes internos.</a:t>
              </a:r>
            </a:p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Versión iOS o web pública.</a:t>
              </a:r>
            </a:p>
            <a:p>
              <a:pPr algn="just" marL="611156" indent="-305578" lvl="1">
                <a:lnSpc>
                  <a:spcPts val="3963"/>
                </a:lnSpc>
                <a:buFont typeface="Arial"/>
                <a:buChar char="•"/>
              </a:pPr>
              <a:r>
                <a:rPr lang="en-US" sz="2830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Recompensas físicas.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799305" cy="82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89"/>
                </a:lnSpc>
                <a:spcBef>
                  <a:spcPct val="0"/>
                </a:spcBef>
              </a:pPr>
              <a:r>
                <a:rPr lang="en-US" sz="377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NO </a:t>
              </a:r>
              <a:r>
                <a:rPr lang="en-US" sz="3777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INCLUYE: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00197" y="552450"/>
            <a:ext cx="10735257" cy="283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8549">
                <a:solidFill>
                  <a:srgbClr val="713489"/>
                </a:solidFill>
                <a:latin typeface="Bree Serif"/>
                <a:ea typeface="Bree Serif"/>
                <a:cs typeface="Bree Serif"/>
                <a:sym typeface="Bree Serif"/>
              </a:rPr>
              <a:t> METODOLOGÍA DE DESARROLLO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508492" y="6830575"/>
            <a:ext cx="1271434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10917" y="6426769"/>
            <a:ext cx="807612" cy="8076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69539" y="7657184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 requerimientos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16747" y="6426769"/>
            <a:ext cx="807612" cy="8076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75369" y="5067300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arquitectura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264019" y="6426769"/>
            <a:ext cx="807612" cy="8076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22641" y="7657184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e integración IA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964085" y="6426769"/>
            <a:ext cx="807612" cy="8076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193793" y="6426769"/>
            <a:ext cx="807612" cy="80761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C5CC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28575"/>
              <a:ext cx="5080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122707" y="5067300"/>
            <a:ext cx="2490368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funcionales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52415" y="7657184"/>
            <a:ext cx="2906885" cy="87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244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Documentación final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503489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609319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456591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9" y="0"/>
                </a:lnTo>
                <a:lnTo>
                  <a:pt x="422469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56657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86365" y="6629326"/>
            <a:ext cx="422468" cy="402497"/>
          </a:xfrm>
          <a:custGeom>
            <a:avLst/>
            <a:gdLst/>
            <a:ahLst/>
            <a:cxnLst/>
            <a:rect r="r" b="b" t="t" l="l"/>
            <a:pathLst>
              <a:path h="402497" w="422468">
                <a:moveTo>
                  <a:pt x="0" y="0"/>
                </a:moveTo>
                <a:lnTo>
                  <a:pt x="422468" y="0"/>
                </a:lnTo>
                <a:lnTo>
                  <a:pt x="422468" y="402497"/>
                </a:lnTo>
                <a:lnTo>
                  <a:pt x="0" y="40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39924" y="3701389"/>
            <a:ext cx="10478270" cy="56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1"/>
              </a:lnSpc>
              <a:spcBef>
                <a:spcPct val="0"/>
              </a:spcBef>
            </a:pPr>
            <a:r>
              <a:rPr lang="en-US" b="true" sz="3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Tradicional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DAG4-adnwhY</dc:identifier>
  <dcterms:modified xsi:type="dcterms:W3CDTF">2011-08-01T06:04:30Z</dcterms:modified>
  <cp:revision>1</cp:revision>
  <dc:title>Presentación Final del Proyecto</dc:title>
</cp:coreProperties>
</file>